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F6ED8-A1C4-4C8A-9F9D-3B75E203B87E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920E2-EBCA-4B70-AA1B-5B2EF0801DF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F6ED8-A1C4-4C8A-9F9D-3B75E203B87E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20E2-EBCA-4B70-AA1B-5B2EF0801D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F6ED8-A1C4-4C8A-9F9D-3B75E203B87E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920E2-EBCA-4B70-AA1B-5B2EF0801D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F6ED8-A1C4-4C8A-9F9D-3B75E203B87E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920E2-EBCA-4B70-AA1B-5B2EF0801DFE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F6ED8-A1C4-4C8A-9F9D-3B75E203B87E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920E2-EBCA-4B70-AA1B-5B2EF0801DF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F6ED8-A1C4-4C8A-9F9D-3B75E203B87E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920E2-EBCA-4B70-AA1B-5B2EF0801DF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F6ED8-A1C4-4C8A-9F9D-3B75E203B87E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920E2-EBCA-4B70-AA1B-5B2EF0801DFE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F6ED8-A1C4-4C8A-9F9D-3B75E203B87E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920E2-EBCA-4B70-AA1B-5B2EF0801DF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F6ED8-A1C4-4C8A-9F9D-3B75E203B87E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920E2-EBCA-4B70-AA1B-5B2EF0801DF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F6ED8-A1C4-4C8A-9F9D-3B75E203B87E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920E2-EBCA-4B70-AA1B-5B2EF0801DF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F6ED8-A1C4-4C8A-9F9D-3B75E203B87E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920E2-EBCA-4B70-AA1B-5B2EF0801DF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7F6ED8-A1C4-4C8A-9F9D-3B75E203B87E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83920E2-EBCA-4B70-AA1B-5B2EF0801DF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ll/>
  </p:transition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8" y="1196752"/>
            <a:ext cx="9144000" cy="2204864"/>
          </a:xfrm>
        </p:spPr>
        <p:txBody>
          <a:bodyPr/>
          <a:lstStyle/>
          <a:p>
            <a:pPr algn="ctr"/>
            <a:r>
              <a:rPr lang="ru-RU" sz="13800" b="1" i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Голокост</a:t>
            </a:r>
            <a:endParaRPr lang="ru-RU" sz="138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475656" y="3230322"/>
            <a:ext cx="6096000" cy="3657599"/>
          </a:xfrm>
        </p:spPr>
        <p:txBody>
          <a:bodyPr/>
          <a:lstStyle/>
          <a:p>
            <a:pPr marL="18288" indent="0" algn="ctr">
              <a:buNone/>
            </a:pPr>
            <a:r>
              <a:rPr lang="uk-UA" dirty="0" smtClean="0"/>
              <a:t>Підготувала:</a:t>
            </a:r>
          </a:p>
          <a:p>
            <a:pPr marL="18288" indent="0" algn="ctr">
              <a:buNone/>
            </a:pPr>
            <a:r>
              <a:rPr lang="uk-UA" dirty="0" smtClean="0"/>
              <a:t>учениця 11 класу</a:t>
            </a:r>
          </a:p>
          <a:p>
            <a:pPr marL="18288" indent="0" algn="ctr">
              <a:buNone/>
            </a:pPr>
            <a:r>
              <a:rPr lang="uk-UA" dirty="0" smtClean="0"/>
              <a:t>Дніпропетровської </a:t>
            </a:r>
          </a:p>
          <a:p>
            <a:pPr marL="18288" indent="0" algn="ctr">
              <a:buNone/>
            </a:pPr>
            <a:r>
              <a:rPr lang="uk-UA" dirty="0" smtClean="0"/>
              <a:t>СЗШ № 37</a:t>
            </a:r>
          </a:p>
          <a:p>
            <a:pPr marL="18288" indent="0" algn="ctr">
              <a:buNone/>
            </a:pPr>
            <a:r>
              <a:rPr lang="uk-UA" dirty="0" smtClean="0"/>
              <a:t>Шуміліна Олександра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3441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4869160"/>
            <a:ext cx="8712968" cy="1772816"/>
          </a:xfrm>
        </p:spPr>
        <p:txBody>
          <a:bodyPr>
            <a:noAutofit/>
          </a:bodyPr>
          <a:lstStyle/>
          <a:p>
            <a:pPr marL="18288" indent="0" algn="ctr">
              <a:buNone/>
            </a:pPr>
            <a:r>
              <a:rPr lang="ru-RU" sz="2000" dirty="0" err="1">
                <a:effectLst/>
              </a:rPr>
              <a:t>Євреї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центральної</a:t>
            </a:r>
            <a:r>
              <a:rPr lang="ru-RU" sz="2000" dirty="0">
                <a:effectLst/>
              </a:rPr>
              <a:t> та </a:t>
            </a:r>
            <a:r>
              <a:rPr lang="ru-RU" sz="2000" dirty="0" err="1">
                <a:effectLst/>
              </a:rPr>
              <a:t>східної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України</a:t>
            </a:r>
            <a:r>
              <a:rPr lang="ru-RU" sz="2000" dirty="0">
                <a:effectLst/>
              </a:rPr>
              <a:t>, </a:t>
            </a:r>
            <a:r>
              <a:rPr lang="ru-RU" sz="2000" dirty="0" err="1">
                <a:effectLst/>
              </a:rPr>
              <a:t>яким</a:t>
            </a:r>
            <a:r>
              <a:rPr lang="ru-RU" sz="2000" dirty="0">
                <a:effectLst/>
              </a:rPr>
              <a:t> не </a:t>
            </a:r>
            <a:r>
              <a:rPr lang="ru-RU" sz="2000" dirty="0" err="1">
                <a:effectLst/>
              </a:rPr>
              <a:t>вдалося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евакуюватися</a:t>
            </a:r>
            <a:r>
              <a:rPr lang="ru-RU" sz="2000" dirty="0">
                <a:effectLst/>
              </a:rPr>
              <a:t> до приходу </a:t>
            </a:r>
            <a:r>
              <a:rPr lang="ru-RU" sz="2000" dirty="0" err="1">
                <a:effectLst/>
              </a:rPr>
              <a:t>німців</a:t>
            </a:r>
            <a:r>
              <a:rPr lang="ru-RU" sz="2000" dirty="0">
                <a:effectLst/>
              </a:rPr>
              <a:t>, </a:t>
            </a:r>
            <a:r>
              <a:rPr lang="ru-RU" sz="2000" dirty="0" err="1">
                <a:effectLst/>
              </a:rPr>
              <a:t>потрапили</a:t>
            </a:r>
            <a:r>
              <a:rPr lang="ru-RU" sz="2000" dirty="0">
                <a:effectLst/>
              </a:rPr>
              <a:t> в руки </a:t>
            </a:r>
            <a:r>
              <a:rPr lang="ru-RU" sz="2000" dirty="0" err="1">
                <a:effectLst/>
              </a:rPr>
              <a:t>нацистів</a:t>
            </a:r>
            <a:r>
              <a:rPr lang="ru-RU" sz="2000" dirty="0">
                <a:effectLst/>
              </a:rPr>
              <a:t> і </a:t>
            </a:r>
            <a:r>
              <a:rPr lang="ru-RU" sz="2000" dirty="0" err="1">
                <a:effectLst/>
              </a:rPr>
              <a:t>розділили</a:t>
            </a:r>
            <a:r>
              <a:rPr lang="ru-RU" sz="2000" dirty="0">
                <a:effectLst/>
              </a:rPr>
              <a:t> долю </a:t>
            </a:r>
            <a:r>
              <a:rPr lang="ru-RU" sz="2000" dirty="0" err="1">
                <a:effectLst/>
              </a:rPr>
              <a:t>єврейського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населення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східноєвропейських</a:t>
            </a:r>
            <a:r>
              <a:rPr lang="ru-RU" sz="2000" dirty="0">
                <a:effectLst/>
              </a:rPr>
              <a:t> </a:t>
            </a:r>
            <a:r>
              <a:rPr lang="ru-RU" sz="2000" dirty="0" smtClean="0">
                <a:effectLst/>
              </a:rPr>
              <a:t>областей – </a:t>
            </a:r>
            <a:r>
              <a:rPr lang="ru-RU" sz="2000" dirty="0" err="1" smtClean="0">
                <a:effectLst/>
              </a:rPr>
              <a:t>піддалися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знищенню</a:t>
            </a:r>
            <a:r>
              <a:rPr lang="ru-RU" sz="2000" dirty="0" smtClean="0">
                <a:effectLst/>
              </a:rPr>
              <a:t> через </a:t>
            </a:r>
            <a:r>
              <a:rPr lang="ru-RU" sz="2000" dirty="0" err="1" smtClean="0">
                <a:effectLst/>
              </a:rPr>
              <a:t>масов</a:t>
            </a:r>
            <a:r>
              <a:rPr lang="uk-UA" sz="2000" dirty="0" smtClean="0">
                <a:effectLst/>
              </a:rPr>
              <a:t>і розстріли.   </a:t>
            </a:r>
            <a:endParaRPr lang="ru-RU" sz="2000" dirty="0"/>
          </a:p>
        </p:txBody>
      </p:sp>
      <p:pic>
        <p:nvPicPr>
          <p:cNvPr id="5122" name="Picture 2" descr="http://wek.com.ua/img/ar/330_619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5904656" cy="4182414"/>
          </a:xfrm>
          <a:prstGeom prst="rect">
            <a:avLst/>
          </a:prstGeom>
          <a:ln w="88900" cap="sq" cmpd="thickThin">
            <a:solidFill>
              <a:schemeClr val="tx1">
                <a:lumMod val="9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07696" y="3325774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Бабин Яр – урочище на Північно-Західній околиці Києва.</a:t>
            </a:r>
          </a:p>
          <a:p>
            <a:r>
              <a:rPr lang="uk-UA" dirty="0" smtClean="0"/>
              <a:t>Тут було знищено близько 100 тис. осіб.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9996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725" y="104683"/>
            <a:ext cx="9144000" cy="2188839"/>
          </a:xfrm>
        </p:spPr>
        <p:txBody>
          <a:bodyPr/>
          <a:lstStyle/>
          <a:p>
            <a:pPr marL="18288" indent="0" algn="ctr">
              <a:buNone/>
            </a:pPr>
            <a:r>
              <a:rPr lang="ru-RU" sz="2400" dirty="0" err="1">
                <a:effectLst/>
              </a:rPr>
              <a:t>Після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заняття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німцями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наприкінці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жовтня</a:t>
            </a:r>
            <a:r>
              <a:rPr lang="ru-RU" sz="2400" dirty="0">
                <a:effectLst/>
              </a:rPr>
              <a:t> 1941 р. </a:t>
            </a:r>
            <a:r>
              <a:rPr lang="ru-RU" sz="2400" dirty="0" err="1">
                <a:effectLst/>
              </a:rPr>
              <a:t>майже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всього</a:t>
            </a:r>
            <a:r>
              <a:rPr lang="ru-RU" sz="2400" dirty="0">
                <a:effectLst/>
              </a:rPr>
              <a:t> </a:t>
            </a:r>
            <a:r>
              <a:rPr lang="ru-RU" sz="2400" dirty="0" err="1">
                <a:effectLst/>
              </a:rPr>
              <a:t>Криму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було</a:t>
            </a:r>
            <a:r>
              <a:rPr lang="ru-RU" sz="2400" dirty="0">
                <a:effectLst/>
              </a:rPr>
              <a:t> вбито за активного </a:t>
            </a:r>
            <a:r>
              <a:rPr lang="ru-RU" sz="2400" dirty="0" err="1">
                <a:effectLst/>
              </a:rPr>
              <a:t>сприяння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місцевого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населення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близько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п'яти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тисяч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кримських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євреїв</a:t>
            </a:r>
            <a:r>
              <a:rPr lang="ru-RU" sz="2400" dirty="0">
                <a:effectLst/>
              </a:rPr>
              <a:t> і </a:t>
            </a:r>
            <a:r>
              <a:rPr lang="ru-RU" sz="2400" dirty="0" err="1">
                <a:effectLst/>
              </a:rPr>
              <a:t>ще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близько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вісімнадцяти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тисяч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єврейських</a:t>
            </a:r>
            <a:r>
              <a:rPr lang="ru-RU" sz="2400" dirty="0">
                <a:effectLst/>
              </a:rPr>
              <a:t> </a:t>
            </a:r>
            <a:r>
              <a:rPr lang="ru-RU" sz="2400" dirty="0" err="1" smtClean="0">
                <a:effectLst/>
              </a:rPr>
              <a:t>жителів</a:t>
            </a:r>
            <a:r>
              <a:rPr lang="ru-RU" sz="2400" dirty="0" smtClean="0">
                <a:effectLst/>
              </a:rPr>
              <a:t>.</a:t>
            </a:r>
            <a:endParaRPr lang="ru-RU" sz="2400" dirty="0">
              <a:effectLst/>
            </a:endParaRPr>
          </a:p>
          <a:p>
            <a:pPr algn="ctr"/>
            <a:endParaRPr lang="ru-RU" dirty="0"/>
          </a:p>
        </p:txBody>
      </p:sp>
      <p:pic>
        <p:nvPicPr>
          <p:cNvPr id="7170" name="Picture 2" descr="http://ttolk.ru/wp-content/uploads/2013/03/%D0%BE%D1%81%D0%B2%D0%B5%D0%BD%D1%86%D0%B8%D0%BC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04864"/>
            <a:ext cx="6336704" cy="4386246"/>
          </a:xfrm>
          <a:prstGeom prst="rect">
            <a:avLst/>
          </a:prstGeom>
          <a:ln w="88900" cap="sq" cmpd="thickThin">
            <a:solidFill>
              <a:schemeClr val="tx1">
                <a:lumMod val="9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113782"/>
            <a:ext cx="2339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 smtClean="0"/>
              <a:t>Заручники</a:t>
            </a:r>
            <a:r>
              <a:rPr lang="ru-RU" dirty="0" smtClean="0"/>
              <a:t> </a:t>
            </a:r>
            <a:r>
              <a:rPr lang="uk-UA" dirty="0"/>
              <a:t>н</a:t>
            </a:r>
            <a:r>
              <a:rPr lang="uk-UA" dirty="0" smtClean="0"/>
              <a:t>імецького концентраційного табору </a:t>
            </a:r>
            <a:r>
              <a:rPr lang="uk-UA" dirty="0" err="1" smtClean="0"/>
              <a:t>Аушвіц</a:t>
            </a:r>
            <a:r>
              <a:rPr lang="uk-UA" dirty="0" smtClean="0"/>
              <a:t>.</a:t>
            </a:r>
          </a:p>
          <a:p>
            <a:r>
              <a:rPr lang="uk-UA" dirty="0" err="1" smtClean="0"/>
              <a:t>Освенцім</a:t>
            </a:r>
            <a:r>
              <a:rPr lang="uk-UA" dirty="0" smtClean="0"/>
              <a:t>, Польща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0823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18" y="827263"/>
            <a:ext cx="9135282" cy="6021288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1800" dirty="0">
                <a:effectLst/>
              </a:rPr>
              <a:t>На думку </a:t>
            </a:r>
            <a:r>
              <a:rPr lang="ru-RU" sz="1800" dirty="0" err="1">
                <a:effectLst/>
              </a:rPr>
              <a:t>деяких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дослідників</a:t>
            </a:r>
            <a:r>
              <a:rPr lang="ru-RU" sz="1800" dirty="0">
                <a:effectLst/>
              </a:rPr>
              <a:t>, </a:t>
            </a:r>
            <a:r>
              <a:rPr lang="ru-RU" sz="1800" dirty="0" err="1">
                <a:effectLst/>
              </a:rPr>
              <a:t>програма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винищення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євреїв</a:t>
            </a:r>
            <a:r>
              <a:rPr lang="ru-RU" sz="1800" dirty="0">
                <a:effectLst/>
              </a:rPr>
              <a:t> у 1943–1945 </a:t>
            </a:r>
            <a:r>
              <a:rPr lang="ru-RU" sz="1800" dirty="0" err="1" smtClean="0">
                <a:effectLst/>
              </a:rPr>
              <a:t>рр</a:t>
            </a:r>
            <a:r>
              <a:rPr lang="ru-RU" sz="1800" dirty="0" smtClean="0">
                <a:effectLst/>
              </a:rPr>
              <a:t>. </a:t>
            </a:r>
            <a:r>
              <a:rPr lang="ru-RU" sz="1800" dirty="0" err="1" smtClean="0">
                <a:effectLst/>
              </a:rPr>
              <a:t>була</a:t>
            </a:r>
            <a:r>
              <a:rPr lang="ru-RU" sz="1800" dirty="0" smtClean="0">
                <a:effectLst/>
              </a:rPr>
              <a:t> </a:t>
            </a:r>
            <a:r>
              <a:rPr lang="ru-RU" sz="1800" dirty="0" err="1">
                <a:effectLst/>
              </a:rPr>
              <a:t>виконана</a:t>
            </a:r>
            <a:r>
              <a:rPr lang="ru-RU" sz="1800" dirty="0">
                <a:effectLst/>
              </a:rPr>
              <a:t> на </a:t>
            </a:r>
            <a:r>
              <a:rPr lang="ru-RU" sz="1800" dirty="0" err="1">
                <a:effectLst/>
              </a:rPr>
              <a:t>дві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третини</a:t>
            </a:r>
            <a:r>
              <a:rPr lang="ru-RU" sz="1800" dirty="0">
                <a:effectLst/>
              </a:rPr>
              <a:t>. </a:t>
            </a:r>
            <a:r>
              <a:rPr lang="ru-RU" sz="1800" dirty="0" smtClean="0">
                <a:effectLst/>
              </a:rPr>
              <a:t>У </a:t>
            </a:r>
            <a:r>
              <a:rPr lang="ru-RU" sz="1800" dirty="0">
                <a:effectLst/>
              </a:rPr>
              <a:t>1943 р. </a:t>
            </a:r>
            <a:r>
              <a:rPr lang="ru-RU" sz="1800" dirty="0" err="1">
                <a:effectLst/>
              </a:rPr>
              <a:t>Гіммлер</a:t>
            </a:r>
            <a:r>
              <a:rPr lang="ru-RU" sz="1800" dirty="0">
                <a:effectLst/>
              </a:rPr>
              <a:t> </a:t>
            </a:r>
            <a:r>
              <a:rPr lang="ru-RU" sz="1800" dirty="0" err="1">
                <a:effectLst/>
              </a:rPr>
              <a:t>віддав</a:t>
            </a:r>
            <a:r>
              <a:rPr lang="ru-RU" sz="1800" dirty="0">
                <a:effectLst/>
              </a:rPr>
              <a:t> наказ про </a:t>
            </a:r>
            <a:r>
              <a:rPr lang="ru-RU" sz="1800" dirty="0" err="1">
                <a:effectLst/>
              </a:rPr>
              <a:t>використання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праці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уцілілих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євреїв</a:t>
            </a:r>
            <a:r>
              <a:rPr lang="ru-RU" sz="1800" dirty="0">
                <a:effectLst/>
              </a:rPr>
              <a:t> в </a:t>
            </a:r>
            <a:r>
              <a:rPr lang="ru-RU" sz="1800" dirty="0" err="1">
                <a:effectLst/>
              </a:rPr>
              <a:t>інтересах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ведення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війни</a:t>
            </a:r>
            <a:r>
              <a:rPr lang="ru-RU" sz="1800" dirty="0" smtClean="0">
                <a:effectLst/>
              </a:rPr>
              <a:t>..</a:t>
            </a:r>
            <a:endParaRPr lang="ru-RU" sz="1800" dirty="0">
              <a:effectLst/>
            </a:endParaRPr>
          </a:p>
          <a:p>
            <a:pPr marL="18288" indent="0" algn="ctr">
              <a:buNone/>
            </a:pPr>
            <a:endParaRPr lang="uk-UA" sz="1800" dirty="0" smtClean="0">
              <a:effectLst/>
            </a:endParaRPr>
          </a:p>
          <a:p>
            <a:pPr marL="18288" indent="0" algn="ctr">
              <a:buNone/>
            </a:pPr>
            <a:endParaRPr lang="uk-UA" sz="1800" dirty="0">
              <a:effectLst/>
            </a:endParaRPr>
          </a:p>
          <a:p>
            <a:pPr marL="18288" indent="0" algn="ctr">
              <a:buNone/>
            </a:pPr>
            <a:endParaRPr lang="ru-RU" sz="1800" dirty="0" smtClean="0">
              <a:effectLst/>
            </a:endParaRPr>
          </a:p>
          <a:p>
            <a:pPr marL="18288" indent="0" algn="ctr">
              <a:buNone/>
            </a:pPr>
            <a:endParaRPr lang="ru-RU" sz="1800" dirty="0">
              <a:effectLst/>
            </a:endParaRPr>
          </a:p>
          <a:p>
            <a:pPr marL="18288" indent="0" algn="ctr">
              <a:buNone/>
            </a:pPr>
            <a:endParaRPr lang="ru-RU" sz="1800" dirty="0" smtClean="0">
              <a:effectLst/>
            </a:endParaRPr>
          </a:p>
          <a:p>
            <a:pPr marL="18288" indent="0" algn="ctr">
              <a:buNone/>
            </a:pPr>
            <a:endParaRPr lang="uk-UA" sz="1800" dirty="0" smtClean="0">
              <a:effectLst/>
            </a:endParaRPr>
          </a:p>
          <a:p>
            <a:pPr marL="18288" indent="0" algn="ctr">
              <a:buNone/>
            </a:pPr>
            <a:endParaRPr lang="uk-UA" sz="1800" dirty="0">
              <a:effectLst/>
            </a:endParaRPr>
          </a:p>
          <a:p>
            <a:pPr marL="18288" indent="0" algn="ctr">
              <a:buNone/>
            </a:pPr>
            <a:endParaRPr lang="ru-RU" sz="1800" dirty="0">
              <a:effectLst/>
            </a:endParaRPr>
          </a:p>
          <a:p>
            <a:pPr marL="18288" indent="0" algn="ctr">
              <a:buNone/>
            </a:pPr>
            <a:endParaRPr lang="ru-RU" sz="1800" dirty="0" smtClean="0">
              <a:effectLst/>
            </a:endParaRPr>
          </a:p>
          <a:p>
            <a:pPr marL="18288" indent="0" algn="ctr">
              <a:buNone/>
            </a:pPr>
            <a:endParaRPr lang="ru-RU" sz="1800" dirty="0">
              <a:effectLst/>
            </a:endParaRPr>
          </a:p>
          <a:p>
            <a:pPr marL="18288" indent="0" algn="ctr">
              <a:buNone/>
            </a:pPr>
            <a:endParaRPr lang="ru-RU" sz="1800" dirty="0" smtClean="0">
              <a:effectLst/>
            </a:endParaRPr>
          </a:p>
          <a:p>
            <a:pPr marL="18288" indent="0" algn="ctr">
              <a:buNone/>
            </a:pPr>
            <a:endParaRPr lang="ru-RU" sz="1800" dirty="0">
              <a:effectLst/>
            </a:endParaRPr>
          </a:p>
          <a:p>
            <a:pPr marL="18288" indent="0" algn="ctr">
              <a:buNone/>
            </a:pPr>
            <a:r>
              <a:rPr lang="ru-RU" sz="1800" dirty="0" smtClean="0">
                <a:effectLst/>
              </a:rPr>
              <a:t>На </a:t>
            </a:r>
            <a:r>
              <a:rPr lang="ru-RU" sz="1800" dirty="0" err="1">
                <a:effectLst/>
              </a:rPr>
              <a:t>останньому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етапі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війни</a:t>
            </a:r>
            <a:r>
              <a:rPr lang="ru-RU" sz="1800" dirty="0">
                <a:effectLst/>
              </a:rPr>
              <a:t>, коли </a:t>
            </a:r>
            <a:r>
              <a:rPr lang="ru-RU" sz="1800" dirty="0" err="1">
                <a:effectLst/>
              </a:rPr>
              <a:t>неминучість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поразки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Німеччини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вже</a:t>
            </a:r>
            <a:r>
              <a:rPr lang="ru-RU" sz="1800" dirty="0">
                <a:effectLst/>
              </a:rPr>
              <a:t> не </a:t>
            </a:r>
            <a:r>
              <a:rPr lang="ru-RU" sz="1800" dirty="0" err="1">
                <a:effectLst/>
              </a:rPr>
              <a:t>викликала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сумнівів</a:t>
            </a:r>
            <a:r>
              <a:rPr lang="ru-RU" sz="1800" dirty="0">
                <a:effectLst/>
              </a:rPr>
              <a:t>, </a:t>
            </a:r>
            <a:r>
              <a:rPr lang="ru-RU" sz="1800" dirty="0" err="1">
                <a:effectLst/>
              </a:rPr>
              <a:t>деякі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нацистські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керівники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намагалися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використовувати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євреїв</a:t>
            </a:r>
            <a:r>
              <a:rPr lang="ru-RU" sz="1800" dirty="0">
                <a:effectLst/>
              </a:rPr>
              <a:t> для </a:t>
            </a:r>
            <a:r>
              <a:rPr lang="ru-RU" sz="1800" dirty="0" err="1">
                <a:effectLst/>
              </a:rPr>
              <a:t>встановлення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зв'язку</a:t>
            </a:r>
            <a:r>
              <a:rPr lang="ru-RU" sz="1800" dirty="0">
                <a:effectLst/>
              </a:rPr>
              <a:t> з союзниками, в той час як </a:t>
            </a:r>
            <a:r>
              <a:rPr lang="ru-RU" sz="1800" dirty="0" err="1" smtClean="0">
                <a:effectLst/>
              </a:rPr>
              <a:t>інші</a:t>
            </a:r>
            <a:r>
              <a:rPr lang="ru-RU" sz="1800" dirty="0" smtClean="0">
                <a:effectLst/>
              </a:rPr>
              <a:t> </a:t>
            </a:r>
            <a:r>
              <a:rPr lang="ru-RU" sz="1800" dirty="0" err="1">
                <a:effectLst/>
              </a:rPr>
              <a:t>продовжували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вимагати</a:t>
            </a:r>
            <a:r>
              <a:rPr lang="ru-RU" sz="1800" dirty="0">
                <a:effectLst/>
              </a:rPr>
              <a:t> тотального </a:t>
            </a:r>
            <a:r>
              <a:rPr lang="ru-RU" sz="1800" dirty="0" err="1">
                <a:effectLst/>
              </a:rPr>
              <a:t>знищення</a:t>
            </a:r>
            <a:r>
              <a:rPr lang="ru-RU" sz="1800" dirty="0">
                <a:effectLst/>
              </a:rPr>
              <a:t> тих, </a:t>
            </a:r>
            <a:r>
              <a:rPr lang="ru-RU" sz="1800" dirty="0" err="1">
                <a:effectLst/>
              </a:rPr>
              <a:t>хто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ще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залишався</a:t>
            </a:r>
            <a:r>
              <a:rPr lang="ru-RU" sz="1800" dirty="0">
                <a:effectLst/>
              </a:rPr>
              <a:t> в </a:t>
            </a:r>
            <a:r>
              <a:rPr lang="ru-RU" sz="1800" dirty="0" err="1" smtClean="0">
                <a:effectLst/>
              </a:rPr>
              <a:t>живих</a:t>
            </a:r>
            <a:r>
              <a:rPr lang="ru-RU" sz="1800" dirty="0" smtClean="0">
                <a:effectLst/>
              </a:rPr>
              <a:t>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0"/>
            <a:ext cx="7543800" cy="914400"/>
          </a:xfrm>
        </p:spPr>
        <p:txBody>
          <a:bodyPr/>
          <a:lstStyle/>
          <a:p>
            <a:pPr algn="ctr"/>
            <a:r>
              <a:rPr lang="uk-UA" sz="6000" dirty="0" smtClean="0"/>
              <a:t>Кінець війни</a:t>
            </a:r>
            <a:endParaRPr lang="ru-RU" sz="6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5" b="5684"/>
          <a:stretch/>
        </p:blipFill>
        <p:spPr bwMode="auto">
          <a:xfrm>
            <a:off x="1475656" y="1886952"/>
            <a:ext cx="5832648" cy="3604055"/>
          </a:xfrm>
          <a:prstGeom prst="rect">
            <a:avLst/>
          </a:prstGeom>
          <a:ln w="88900" cap="sq" cmpd="thickThin">
            <a:solidFill>
              <a:schemeClr val="tx1">
                <a:lumMod val="9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5080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turj.ru/images/e/6/3/7/708/59dfed9fa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89"/>
          <a:stretch/>
        </p:blipFill>
        <p:spPr bwMode="auto">
          <a:xfrm>
            <a:off x="539552" y="581512"/>
            <a:ext cx="6552728" cy="4193969"/>
          </a:xfrm>
          <a:prstGeom prst="rect">
            <a:avLst/>
          </a:prstGeom>
          <a:ln w="88900" cap="sq" cmpd="thickThin">
            <a:solidFill>
              <a:schemeClr val="tx1">
                <a:lumMod val="9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4967601"/>
            <a:ext cx="8640960" cy="1844824"/>
          </a:xfrm>
        </p:spPr>
        <p:txBody>
          <a:bodyPr>
            <a:noAutofit/>
          </a:bodyPr>
          <a:lstStyle/>
          <a:p>
            <a:pPr marL="18288" indent="0" algn="ctr">
              <a:buNone/>
            </a:pPr>
            <a:r>
              <a:rPr lang="ru-RU" sz="2400" b="1" i="1" dirty="0" err="1"/>
              <a:t>Голокост</a:t>
            </a:r>
            <a:r>
              <a:rPr lang="ru-RU" sz="2400" b="1" i="1" dirty="0"/>
              <a:t> - один з </a:t>
            </a:r>
            <a:r>
              <a:rPr lang="ru-RU" sz="2400" b="1" i="1" dirty="0" err="1"/>
              <a:t>найжахливіших</a:t>
            </a:r>
            <a:r>
              <a:rPr lang="ru-RU" sz="2400" b="1" i="1" dirty="0"/>
              <a:t> </a:t>
            </a:r>
            <a:r>
              <a:rPr lang="ru-RU" sz="2400" b="1" i="1" dirty="0" err="1" smtClean="0"/>
              <a:t>злочинів</a:t>
            </a:r>
            <a:r>
              <a:rPr lang="ru-RU" sz="2400" b="1" i="1" dirty="0" smtClean="0"/>
              <a:t> </a:t>
            </a:r>
            <a:r>
              <a:rPr lang="ru-RU" sz="2400" b="1" i="1" dirty="0" err="1"/>
              <a:t>Другої</a:t>
            </a:r>
            <a:r>
              <a:rPr lang="ru-RU" sz="2400" b="1" i="1" dirty="0"/>
              <a:t> </a:t>
            </a:r>
            <a:r>
              <a:rPr lang="ru-RU" sz="2400" b="1" i="1" dirty="0" err="1"/>
              <a:t>Світової</a:t>
            </a:r>
            <a:r>
              <a:rPr lang="ru-RU" sz="2400" b="1" i="1" dirty="0"/>
              <a:t> </a:t>
            </a:r>
            <a:r>
              <a:rPr lang="ru-RU" sz="2400" b="1" i="1" dirty="0" err="1"/>
              <a:t>війни</a:t>
            </a:r>
            <a:r>
              <a:rPr lang="ru-RU" sz="2400" b="1" i="1" dirty="0"/>
              <a:t>, </a:t>
            </a:r>
            <a:r>
              <a:rPr lang="ru-RU" sz="2400" b="1" i="1" dirty="0" err="1"/>
              <a:t>скоєних</a:t>
            </a:r>
            <a:r>
              <a:rPr lang="ru-RU" sz="2400" b="1" i="1" dirty="0"/>
              <a:t> </a:t>
            </a:r>
            <a:r>
              <a:rPr lang="ru-RU" sz="2400" b="1" i="1" dirty="0" smtClean="0"/>
              <a:t>нацистами. </a:t>
            </a:r>
            <a:r>
              <a:rPr lang="ru-RU" sz="2400" b="1" i="1" dirty="0"/>
              <a:t>М</a:t>
            </a:r>
            <a:r>
              <a:rPr lang="ru-RU" sz="2400" b="1" i="1" dirty="0" smtClean="0"/>
              <a:t>и </a:t>
            </a:r>
            <a:r>
              <a:rPr lang="ru-RU" sz="2400" b="1" i="1" dirty="0"/>
              <a:t>не </a:t>
            </a:r>
            <a:r>
              <a:rPr lang="ru-RU" sz="2400" b="1" i="1" dirty="0" err="1"/>
              <a:t>повинні</a:t>
            </a:r>
            <a:r>
              <a:rPr lang="ru-RU" sz="2400" b="1" i="1" dirty="0"/>
              <a:t> </a:t>
            </a:r>
            <a:r>
              <a:rPr lang="ru-RU" sz="2400" b="1" i="1" dirty="0" err="1"/>
              <a:t>забувати</a:t>
            </a:r>
            <a:r>
              <a:rPr lang="ru-RU" sz="2400" b="1" i="1" dirty="0"/>
              <a:t> про </a:t>
            </a:r>
            <a:r>
              <a:rPr lang="ru-RU" sz="2400" b="1" i="1" dirty="0" err="1"/>
              <a:t>нього</a:t>
            </a:r>
            <a:r>
              <a:rPr lang="ru-RU" sz="2400" b="1" i="1" dirty="0"/>
              <a:t>, </a:t>
            </a:r>
            <a:r>
              <a:rPr lang="ru-RU" sz="2400" b="1" i="1" dirty="0" err="1" smtClean="0"/>
              <a:t>щоб</a:t>
            </a:r>
            <a:r>
              <a:rPr lang="ru-RU" sz="2400" b="1" i="1" dirty="0" smtClean="0"/>
              <a:t> </a:t>
            </a:r>
            <a:r>
              <a:rPr lang="ru-RU" sz="2400" b="1" i="1" dirty="0" err="1"/>
              <a:t>подібні</a:t>
            </a:r>
            <a:r>
              <a:rPr lang="ru-RU" sz="2400" b="1" i="1" dirty="0"/>
              <a:t> </a:t>
            </a:r>
            <a:r>
              <a:rPr lang="ru-RU" sz="2400" b="1" i="1" dirty="0" err="1"/>
              <a:t>злочини</a:t>
            </a:r>
            <a:r>
              <a:rPr lang="ru-RU" sz="2400" b="1" i="1" dirty="0"/>
              <a:t> </a:t>
            </a:r>
            <a:r>
              <a:rPr lang="ru-RU" sz="2400" b="1" i="1" dirty="0" err="1"/>
              <a:t>більше</a:t>
            </a:r>
            <a:r>
              <a:rPr lang="ru-RU" sz="2400" b="1" i="1" dirty="0"/>
              <a:t> </a:t>
            </a:r>
            <a:r>
              <a:rPr lang="ru-RU" sz="2400" b="1" i="1" dirty="0" err="1" smtClean="0"/>
              <a:t>ніколи</a:t>
            </a:r>
            <a:r>
              <a:rPr lang="ru-RU" sz="2400" b="1" i="1" dirty="0" smtClean="0"/>
              <a:t> </a:t>
            </a:r>
            <a:r>
              <a:rPr lang="ru-RU" sz="2400" b="1" i="1" dirty="0" smtClean="0"/>
              <a:t>не </a:t>
            </a:r>
            <a:r>
              <a:rPr lang="ru-RU" sz="2400" b="1" i="1" dirty="0" err="1" smtClean="0"/>
              <a:t>повторювалися</a:t>
            </a:r>
            <a:r>
              <a:rPr lang="ru-RU" sz="2400" b="1" i="1" dirty="0" smtClean="0"/>
              <a:t>.</a:t>
            </a:r>
            <a:endParaRPr lang="ru-RU" sz="24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308304" y="3298153"/>
            <a:ext cx="15121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Меморіал жертвам Голокосту.</a:t>
            </a:r>
          </a:p>
          <a:p>
            <a:r>
              <a:rPr lang="uk-UA" dirty="0" smtClean="0"/>
              <a:t>Берлін, Німеччина.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09389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3" y="2924944"/>
            <a:ext cx="9144000" cy="2204864"/>
          </a:xfrm>
        </p:spPr>
        <p:txBody>
          <a:bodyPr/>
          <a:lstStyle/>
          <a:p>
            <a:pPr algn="ctr"/>
            <a:r>
              <a:rPr lang="uk-UA" sz="13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Дякую за увагу!</a:t>
            </a:r>
            <a:endParaRPr lang="ru-RU" sz="138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09006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964488" cy="5733256"/>
          </a:xfrm>
        </p:spPr>
        <p:txBody>
          <a:bodyPr/>
          <a:lstStyle/>
          <a:p>
            <a:pPr marL="475488" indent="-457200">
              <a:buAutoNum type="arabicParenR"/>
            </a:pPr>
            <a:r>
              <a:rPr lang="uk-UA" dirty="0" smtClean="0"/>
              <a:t>Голокост </a:t>
            </a:r>
          </a:p>
          <a:p>
            <a:pPr marL="475488" indent="-457200">
              <a:buAutoNum type="arabicParenR"/>
            </a:pPr>
            <a:r>
              <a:rPr lang="uk-UA" dirty="0" smtClean="0"/>
              <a:t>Періодизація голокосту</a:t>
            </a:r>
          </a:p>
          <a:p>
            <a:pPr marL="475488" indent="-457200">
              <a:buAutoNum type="arabicParenR"/>
            </a:pPr>
            <a:r>
              <a:rPr lang="uk-UA" dirty="0" smtClean="0"/>
              <a:t>Становище євреїв напередодні Другої світової війни</a:t>
            </a:r>
          </a:p>
          <a:p>
            <a:pPr marL="475488" indent="-457200">
              <a:buFont typeface="Wingdings" pitchFamily="2" charset="2"/>
              <a:buAutoNum type="arabicParenR"/>
            </a:pPr>
            <a:r>
              <a:rPr lang="uk-UA" dirty="0" smtClean="0"/>
              <a:t>Становище </a:t>
            </a:r>
            <a:r>
              <a:rPr lang="uk-UA" dirty="0"/>
              <a:t>євреїв під час </a:t>
            </a:r>
            <a:r>
              <a:rPr lang="uk-UA" dirty="0" smtClean="0"/>
              <a:t>війни</a:t>
            </a:r>
          </a:p>
          <a:p>
            <a:pPr marL="475488" indent="-457200">
              <a:buFont typeface="Wingdings" pitchFamily="2" charset="2"/>
              <a:buAutoNum type="arabicParenR"/>
            </a:pPr>
            <a:r>
              <a:rPr lang="uk-UA" dirty="0" smtClean="0"/>
              <a:t>Гетто</a:t>
            </a:r>
            <a:endParaRPr lang="uk-UA" dirty="0"/>
          </a:p>
          <a:p>
            <a:pPr marL="475488" indent="-457200">
              <a:buFont typeface="Wingdings" pitchFamily="2" charset="2"/>
              <a:buAutoNum type="arabicParenR"/>
            </a:pPr>
            <a:r>
              <a:rPr lang="uk-UA" dirty="0" smtClean="0"/>
              <a:t>Масові розстріли</a:t>
            </a:r>
          </a:p>
          <a:p>
            <a:pPr marL="475488" indent="-457200">
              <a:buFont typeface="Wingdings" pitchFamily="2" charset="2"/>
              <a:buAutoNum type="arabicParenR"/>
            </a:pPr>
            <a:r>
              <a:rPr lang="uk-UA" dirty="0" smtClean="0"/>
              <a:t>Знищення євреїв на українських землях</a:t>
            </a:r>
          </a:p>
          <a:p>
            <a:pPr marL="475488" indent="-457200">
              <a:buFont typeface="Wingdings" pitchFamily="2" charset="2"/>
              <a:buAutoNum type="arabicParenR"/>
            </a:pPr>
            <a:r>
              <a:rPr lang="uk-UA" dirty="0" smtClean="0"/>
              <a:t>Кінець війни</a:t>
            </a:r>
          </a:p>
          <a:p>
            <a:pPr marL="475488" indent="-457200">
              <a:buFont typeface="Wingdings" pitchFamily="2" charset="2"/>
              <a:buAutoNum type="arabicParenR"/>
            </a:pPr>
            <a:r>
              <a:rPr lang="uk-UA" dirty="0" smtClean="0"/>
              <a:t>Висновок</a:t>
            </a:r>
          </a:p>
          <a:p>
            <a:pPr marL="475488" indent="-457200">
              <a:buFont typeface="Wingdings" pitchFamily="2" charset="2"/>
              <a:buAutoNum type="arabicParenR"/>
            </a:pPr>
            <a:endParaRPr lang="uk-UA" dirty="0" smtClean="0"/>
          </a:p>
          <a:p>
            <a:pPr marL="475488" indent="-457200">
              <a:buFont typeface="Wingdings" pitchFamily="2" charset="2"/>
              <a:buAutoNum type="arabicParenR"/>
            </a:pPr>
            <a:endParaRPr lang="uk-UA" dirty="0" smtClean="0"/>
          </a:p>
          <a:p>
            <a:pPr marL="475488" indent="-457200">
              <a:buFont typeface="Wingdings" pitchFamily="2" charset="2"/>
              <a:buAutoNum type="arabicParenR"/>
            </a:pPr>
            <a:endParaRPr lang="uk-UA" dirty="0" smtClean="0"/>
          </a:p>
          <a:p>
            <a:pPr marL="18288" indent="0">
              <a:buNone/>
            </a:pPr>
            <a:endParaRPr lang="uk-UA" dirty="0"/>
          </a:p>
          <a:p>
            <a:pPr marL="18288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" y="1341"/>
            <a:ext cx="9175314" cy="914400"/>
          </a:xfrm>
        </p:spPr>
        <p:txBody>
          <a:bodyPr/>
          <a:lstStyle/>
          <a:p>
            <a:pPr algn="ctr"/>
            <a:r>
              <a:rPr lang="uk-UA" dirty="0" smtClean="0"/>
              <a:t>Зміст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04256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79" y="-531440"/>
            <a:ext cx="8856984" cy="2952327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dirty="0" smtClean="0">
                <a:effectLst/>
              </a:rPr>
              <a:t>— </a:t>
            </a:r>
            <a:r>
              <a:rPr lang="ru-RU" dirty="0" err="1">
                <a:effectLst/>
              </a:rPr>
              <a:t>переслідування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масове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знищення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євреїв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циган</a:t>
            </a: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у </a:t>
            </a:r>
            <a:r>
              <a:rPr lang="ru-RU" dirty="0">
                <a:effectLst/>
              </a:rPr>
              <a:t>Німеччині </a:t>
            </a:r>
            <a:r>
              <a:rPr lang="ru-RU" dirty="0" err="1">
                <a:effectLst/>
              </a:rPr>
              <a:t>під</a:t>
            </a:r>
            <a:r>
              <a:rPr lang="ru-RU" dirty="0">
                <a:effectLst/>
              </a:rPr>
              <a:t> час </a:t>
            </a:r>
            <a:r>
              <a:rPr lang="ru-RU" dirty="0" err="1">
                <a:effectLst/>
              </a:rPr>
              <a:t>Другої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світової</a:t>
            </a:r>
            <a:r>
              <a:rPr lang="ru-RU" dirty="0">
                <a:effectLst/>
              </a:rPr>
              <a:t> </a:t>
            </a:r>
            <a:r>
              <a:rPr lang="ru-RU" dirty="0" err="1" smtClean="0">
                <a:effectLst/>
              </a:rPr>
              <a:t>війни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ctr"/>
            <a:r>
              <a:rPr lang="uk-UA" dirty="0" smtClean="0"/>
              <a:t>Голокост 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2079" y="4393902"/>
            <a:ext cx="8568952" cy="2448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 algn="ctr">
              <a:buFont typeface="Wingdings" pitchFamily="2" charset="2"/>
              <a:buNone/>
            </a:pPr>
            <a:r>
              <a:rPr lang="uk-UA" smtClean="0"/>
              <a:t>Як жертв Голокосту зазвичай сприймають також інші етнічні та соціальні спільноти, яких нацисти переслідували і знищували за приналежність до цих спільнот . Тобто, у ширшому розумінні, голокост — систематичне переслідування і знищення людей за ознакою їх расової, етнічної, національної приналежності, сексуальної орієнтації або генетичного типу як неповноцінних, шкідливих.</a:t>
            </a:r>
            <a:endParaRPr lang="uk-UA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412777"/>
            <a:ext cx="4342125" cy="298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97700" y="2348880"/>
            <a:ext cx="3523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Заручники концентраційного табору «</a:t>
            </a:r>
            <a:r>
              <a:rPr lang="uk-UA" dirty="0" err="1" smtClean="0"/>
              <a:t>Бухенвальд</a:t>
            </a:r>
            <a:r>
              <a:rPr lang="uk-UA" dirty="0" smtClean="0"/>
              <a:t>».</a:t>
            </a:r>
            <a:br>
              <a:rPr lang="uk-UA" dirty="0" smtClean="0"/>
            </a:br>
            <a:r>
              <a:rPr lang="uk-UA" dirty="0" err="1" smtClean="0"/>
              <a:t>Ваймар</a:t>
            </a:r>
            <a:r>
              <a:rPr lang="uk-UA" dirty="0" smtClean="0"/>
              <a:t>, </a:t>
            </a:r>
            <a:r>
              <a:rPr lang="uk-UA" dirty="0" err="1" smtClean="0"/>
              <a:t>Тюрингія</a:t>
            </a:r>
            <a:r>
              <a:rPr lang="uk-UA" dirty="0" smtClean="0"/>
              <a:t>, Німеччина.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19932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4896544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uk-UA" dirty="0" smtClean="0">
                <a:effectLst/>
              </a:rPr>
              <a:t>Коротка єврейська енциклопедія розглядає голокост в 4 етапи:</a:t>
            </a:r>
          </a:p>
          <a:p>
            <a:endParaRPr lang="uk-UA" dirty="0" smtClean="0">
              <a:effectLst/>
            </a:endParaRPr>
          </a:p>
          <a:p>
            <a:r>
              <a:rPr lang="uk-UA" dirty="0" smtClean="0">
                <a:effectLst/>
              </a:rPr>
              <a:t>Січень 1933 — серпень 1939 — з моменту, коли Гітлер став рейхсканцлером Німеччини і до нападу на Польщу</a:t>
            </a:r>
          </a:p>
          <a:p>
            <a:endParaRPr lang="uk-UA" dirty="0" smtClean="0">
              <a:effectLst/>
            </a:endParaRPr>
          </a:p>
          <a:p>
            <a:r>
              <a:rPr lang="uk-UA" dirty="0" smtClean="0">
                <a:effectLst/>
              </a:rPr>
              <a:t>Вересень 1939 — червень 1941 — з моменту включення західної Польщі до складу рейху і створення «Генерал-губернаторства» до нападу на СРСР</a:t>
            </a:r>
          </a:p>
          <a:p>
            <a:endParaRPr lang="uk-UA" dirty="0" smtClean="0">
              <a:effectLst/>
            </a:endParaRPr>
          </a:p>
          <a:p>
            <a:r>
              <a:rPr lang="uk-UA" dirty="0" smtClean="0">
                <a:effectLst/>
              </a:rPr>
              <a:t>Червень 1941 — осінь 1943 — з моменту нападу на СРСР і до повного знищення гетто на його території</a:t>
            </a:r>
          </a:p>
          <a:p>
            <a:endParaRPr lang="uk-UA" dirty="0" smtClean="0">
              <a:effectLst/>
            </a:endParaRPr>
          </a:p>
          <a:p>
            <a:r>
              <a:rPr lang="uk-UA" dirty="0" smtClean="0">
                <a:effectLst/>
              </a:rPr>
              <a:t>Зима 1943 — травень 1945 — з початку масової депортації євреїв Західної Європи до таборів смерті і до кінця війни.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06" y="260648"/>
            <a:ext cx="9127226" cy="914400"/>
          </a:xfrm>
        </p:spPr>
        <p:txBody>
          <a:bodyPr/>
          <a:lstStyle/>
          <a:p>
            <a:pPr algn="ctr"/>
            <a:r>
              <a:rPr lang="uk-UA" dirty="0" smtClean="0"/>
              <a:t>Періодизація голокосту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9724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908720"/>
            <a:ext cx="5210193" cy="5805264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uk-UA" sz="2000" dirty="0" smtClean="0">
                <a:effectLst/>
              </a:rPr>
              <a:t>Незважаючи на явно дискримінаційну політику щодо євреїв, геноцид розпочався далеко не відразу після приходу нацистів до влади.</a:t>
            </a:r>
          </a:p>
          <a:p>
            <a:pPr marL="18288" indent="0" algn="ctr">
              <a:buNone/>
            </a:pPr>
            <a:endParaRPr lang="uk-UA" sz="2000" dirty="0" smtClean="0">
              <a:effectLst/>
            </a:endParaRPr>
          </a:p>
          <a:p>
            <a:pPr marL="18288" indent="0" algn="ctr">
              <a:buNone/>
            </a:pPr>
            <a:r>
              <a:rPr lang="uk-UA" sz="2000" dirty="0" smtClean="0">
                <a:effectLst/>
              </a:rPr>
              <a:t>Міжнародна конференція з питань біженців у </a:t>
            </a:r>
            <a:r>
              <a:rPr lang="uk-UA" sz="2000" dirty="0" err="1" smtClean="0">
                <a:effectLst/>
              </a:rPr>
              <a:t>Евіані</a:t>
            </a:r>
            <a:r>
              <a:rPr lang="uk-UA" sz="2000" dirty="0" smtClean="0">
                <a:effectLst/>
              </a:rPr>
              <a:t> (Франція) в липні 1938 року, скликана з ініціативи президента США Франкліна Рузвельта, закінчилася повним провалом. Крім Домініканської республіки, жодна з 32 країн, що брали в ній участь, не дала біженцям із Німеччини та Австрії ні найменшого шансу. </a:t>
            </a:r>
            <a:endParaRPr lang="uk-UA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6632"/>
            <a:ext cx="9150752" cy="1008112"/>
          </a:xfrm>
        </p:spPr>
        <p:txBody>
          <a:bodyPr/>
          <a:lstStyle/>
          <a:p>
            <a:pPr algn="ctr"/>
            <a:r>
              <a:rPr lang="ru-RU" sz="3200" b="1" dirty="0">
                <a:effectLst/>
              </a:rPr>
              <a:t>Становище </a:t>
            </a:r>
            <a:r>
              <a:rPr lang="ru-RU" sz="3200" b="1" dirty="0" err="1">
                <a:effectLst/>
              </a:rPr>
              <a:t>євреїв</a:t>
            </a:r>
            <a:r>
              <a:rPr lang="ru-RU" sz="3200" b="1" dirty="0">
                <a:effectLst/>
              </a:rPr>
              <a:t> у Німеччині </a:t>
            </a:r>
            <a:r>
              <a:rPr lang="ru-RU" sz="3200" b="1" dirty="0" smtClean="0">
                <a:effectLst/>
              </a:rPr>
              <a:t/>
            </a:r>
            <a:br>
              <a:rPr lang="ru-RU" sz="3200" b="1" dirty="0" smtClean="0">
                <a:effectLst/>
              </a:rPr>
            </a:br>
            <a:r>
              <a:rPr lang="ru-RU" sz="3200" b="1" dirty="0" err="1" smtClean="0">
                <a:effectLst/>
              </a:rPr>
              <a:t>напередодні</a:t>
            </a:r>
            <a:r>
              <a:rPr lang="ru-RU" sz="3200" b="1" dirty="0" smtClean="0">
                <a:effectLst/>
              </a:rPr>
              <a:t> </a:t>
            </a:r>
            <a:r>
              <a:rPr lang="ru-RU" sz="3200" b="1" dirty="0" err="1" smtClean="0">
                <a:effectLst/>
              </a:rPr>
              <a:t>Другої</a:t>
            </a:r>
            <a:r>
              <a:rPr lang="ru-RU" sz="3200" b="1" dirty="0" smtClean="0">
                <a:effectLst/>
              </a:rPr>
              <a:t> </a:t>
            </a:r>
            <a:r>
              <a:rPr lang="ru-RU" sz="3200" b="1" dirty="0" err="1" smtClean="0">
                <a:effectLst/>
              </a:rPr>
              <a:t>світової</a:t>
            </a:r>
            <a:r>
              <a:rPr lang="ru-RU" sz="3200" b="1" dirty="0" smtClean="0">
                <a:effectLst/>
              </a:rPr>
              <a:t> </a:t>
            </a:r>
            <a:r>
              <a:rPr lang="ru-RU" sz="3200" b="1" dirty="0" err="1" smtClean="0">
                <a:effectLst/>
              </a:rPr>
              <a:t>війни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"/>
          <a:stretch/>
        </p:blipFill>
        <p:spPr bwMode="auto">
          <a:xfrm>
            <a:off x="5345491" y="1268759"/>
            <a:ext cx="3286730" cy="4579709"/>
          </a:xfrm>
          <a:prstGeom prst="rect">
            <a:avLst/>
          </a:prstGeom>
          <a:ln w="88900" cap="sq" cmpd="thickThin">
            <a:solidFill>
              <a:schemeClr val="tx1">
                <a:lumMod val="9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0538" y="5949280"/>
            <a:ext cx="3705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Франклін Рузвельт</a:t>
            </a:r>
          </a:p>
          <a:p>
            <a:pPr algn="ctr"/>
            <a:r>
              <a:rPr lang="uk-UA" dirty="0" smtClean="0"/>
              <a:t>32-й президент США</a:t>
            </a:r>
          </a:p>
          <a:p>
            <a:pPr algn="ctr"/>
            <a:r>
              <a:rPr lang="uk-UA" dirty="0" smtClean="0"/>
              <a:t>(</a:t>
            </a:r>
            <a:r>
              <a:rPr lang="ru-RU" dirty="0"/>
              <a:t>4 </a:t>
            </a:r>
            <a:r>
              <a:rPr lang="ru-RU" dirty="0" err="1" smtClean="0"/>
              <a:t>березня</a:t>
            </a:r>
            <a:r>
              <a:rPr lang="ru-RU" dirty="0"/>
              <a:t> </a:t>
            </a:r>
            <a:r>
              <a:rPr lang="ru-RU" dirty="0" smtClean="0"/>
              <a:t>1933</a:t>
            </a:r>
            <a:r>
              <a:rPr lang="ru-RU" dirty="0"/>
              <a:t> — </a:t>
            </a:r>
            <a:r>
              <a:rPr lang="ru-RU" dirty="0" smtClean="0"/>
              <a:t>12 </a:t>
            </a:r>
            <a:r>
              <a:rPr lang="ru-RU" dirty="0" err="1"/>
              <a:t>квітня</a:t>
            </a:r>
            <a:r>
              <a:rPr lang="ru-RU" dirty="0"/>
              <a:t> </a:t>
            </a:r>
            <a:r>
              <a:rPr lang="ru-RU" dirty="0" smtClean="0"/>
              <a:t>1945)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15827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4000" cy="7101408"/>
          </a:xfrm>
        </p:spPr>
        <p:txBody>
          <a:bodyPr>
            <a:noAutofit/>
          </a:bodyPr>
          <a:lstStyle/>
          <a:p>
            <a:pPr marL="18288" indent="0" algn="ctr">
              <a:buNone/>
            </a:pPr>
            <a:r>
              <a:rPr lang="ru-RU" sz="2000" dirty="0">
                <a:effectLst/>
              </a:rPr>
              <a:t>Антиєврейська істерія в Німеччині призвела у 1938 році </a:t>
            </a: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(</a:t>
            </a:r>
            <a:r>
              <a:rPr lang="ru-RU" sz="2000" dirty="0">
                <a:effectLst/>
              </a:rPr>
              <a:t>в ніч з 9 на 10 листопада) до масових погромів, що </a:t>
            </a:r>
            <a:r>
              <a:rPr lang="ru-RU" sz="2000" dirty="0" err="1">
                <a:effectLst/>
              </a:rPr>
              <a:t>ввійшли</a:t>
            </a:r>
            <a:r>
              <a:rPr lang="ru-RU" sz="2000" dirty="0">
                <a:effectLst/>
              </a:rPr>
              <a:t> в </a:t>
            </a:r>
            <a:r>
              <a:rPr lang="ru-RU" sz="2000" dirty="0" err="1">
                <a:effectLst/>
              </a:rPr>
              <a:t>історію</a:t>
            </a:r>
            <a:r>
              <a:rPr lang="ru-RU" sz="2000" dirty="0">
                <a:effectLst/>
              </a:rPr>
              <a:t> як «</a:t>
            </a:r>
            <a:r>
              <a:rPr lang="ru-RU" sz="2000" dirty="0" err="1">
                <a:effectLst/>
              </a:rPr>
              <a:t>Кришталева</a:t>
            </a:r>
            <a:r>
              <a:rPr lang="ru-RU" sz="2000" dirty="0">
                <a:effectLst/>
              </a:rPr>
              <a:t> ніч» (через </a:t>
            </a:r>
            <a:r>
              <a:rPr lang="ru-RU" sz="2000" dirty="0" err="1">
                <a:effectLst/>
              </a:rPr>
              <a:t>друзки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скла</a:t>
            </a:r>
            <a:r>
              <a:rPr lang="ru-RU" sz="2000" dirty="0">
                <a:effectLst/>
              </a:rPr>
              <a:t>, </a:t>
            </a:r>
            <a:r>
              <a:rPr lang="ru-RU" sz="2000" dirty="0" err="1">
                <a:effectLst/>
              </a:rPr>
              <a:t>якими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були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всипані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вулиці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німецьких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міст</a:t>
            </a:r>
            <a:r>
              <a:rPr lang="ru-RU" sz="2000" dirty="0" smtClean="0">
                <a:effectLst/>
              </a:rPr>
              <a:t>). </a:t>
            </a:r>
            <a:r>
              <a:rPr lang="ru-RU" sz="2000" dirty="0" err="1" smtClean="0">
                <a:effectLst/>
              </a:rPr>
              <a:t>Саме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Кришталева</a:t>
            </a:r>
            <a:r>
              <a:rPr lang="ru-RU" sz="2000" dirty="0">
                <a:effectLst/>
              </a:rPr>
              <a:t> </a:t>
            </a:r>
            <a:r>
              <a:rPr lang="ru-RU" sz="2000" dirty="0" smtClean="0">
                <a:effectLst/>
              </a:rPr>
              <a:t>ніч </a:t>
            </a:r>
            <a:r>
              <a:rPr lang="ru-RU" sz="2000" dirty="0" err="1" smtClean="0">
                <a:effectLst/>
              </a:rPr>
              <a:t>поклала</a:t>
            </a:r>
            <a:r>
              <a:rPr lang="ru-RU" sz="2000" dirty="0" smtClean="0">
                <a:effectLst/>
              </a:rPr>
              <a:t> початок </a:t>
            </a:r>
            <a:r>
              <a:rPr lang="ru-RU" sz="2000" dirty="0" err="1" smtClean="0">
                <a:effectLst/>
              </a:rPr>
              <a:t>Голокосту</a:t>
            </a:r>
            <a:r>
              <a:rPr lang="ru-RU" sz="2000" dirty="0" smtClean="0">
                <a:effectLst/>
              </a:rPr>
              <a:t>.</a:t>
            </a:r>
            <a:endParaRPr lang="ru-RU" sz="2000" dirty="0">
              <a:effectLst/>
            </a:endParaRPr>
          </a:p>
          <a:p>
            <a:pPr marL="18288" indent="0" algn="ctr">
              <a:buNone/>
            </a:pPr>
            <a:endParaRPr lang="ru-RU" sz="2000" dirty="0" smtClean="0">
              <a:effectLst/>
            </a:endParaRPr>
          </a:p>
          <a:p>
            <a:pPr marL="18288" indent="0" algn="ctr">
              <a:buNone/>
            </a:pPr>
            <a:endParaRPr lang="ru-RU" sz="2000" dirty="0">
              <a:effectLst/>
            </a:endParaRPr>
          </a:p>
          <a:p>
            <a:pPr marL="18288" indent="0" algn="ctr">
              <a:buNone/>
            </a:pPr>
            <a:endParaRPr lang="ru-RU" sz="2000" dirty="0" smtClean="0">
              <a:effectLst/>
            </a:endParaRPr>
          </a:p>
          <a:p>
            <a:pPr marL="18288" indent="0" algn="ctr">
              <a:buNone/>
            </a:pPr>
            <a:endParaRPr lang="ru-RU" sz="2000" dirty="0">
              <a:effectLst/>
            </a:endParaRPr>
          </a:p>
          <a:p>
            <a:pPr marL="18288" indent="0" algn="ctr">
              <a:buNone/>
            </a:pPr>
            <a:endParaRPr lang="ru-RU" sz="2000" dirty="0" smtClean="0">
              <a:effectLst/>
            </a:endParaRPr>
          </a:p>
          <a:p>
            <a:pPr marL="18288" indent="0" algn="ctr">
              <a:buNone/>
            </a:pPr>
            <a:endParaRPr lang="ru-RU" sz="2000" dirty="0">
              <a:effectLst/>
            </a:endParaRPr>
          </a:p>
          <a:p>
            <a:pPr marL="18288" indent="0" algn="ctr">
              <a:buNone/>
            </a:pPr>
            <a:endParaRPr lang="ru-RU" sz="2000" dirty="0" smtClean="0">
              <a:effectLst/>
            </a:endParaRPr>
          </a:p>
          <a:p>
            <a:pPr marL="18288" indent="0" algn="ctr">
              <a:buNone/>
            </a:pPr>
            <a:endParaRPr lang="ru-RU" sz="2000" dirty="0">
              <a:effectLst/>
            </a:endParaRPr>
          </a:p>
          <a:p>
            <a:pPr marL="18288" indent="0" algn="ctr">
              <a:buNone/>
            </a:pPr>
            <a:endParaRPr lang="ru-RU" sz="2000" dirty="0" smtClean="0">
              <a:effectLst/>
            </a:endParaRPr>
          </a:p>
          <a:p>
            <a:pPr marL="18288" indent="0" algn="ctr">
              <a:buNone/>
            </a:pPr>
            <a:endParaRPr lang="uk-UA" sz="2000" dirty="0" smtClean="0">
              <a:effectLst/>
            </a:endParaRPr>
          </a:p>
          <a:p>
            <a:pPr marL="18288" indent="0" algn="ctr">
              <a:buNone/>
            </a:pPr>
            <a:endParaRPr lang="ru-RU" sz="2000" dirty="0" smtClean="0">
              <a:effectLst/>
            </a:endParaRPr>
          </a:p>
          <a:p>
            <a:pPr marL="18288" indent="0" algn="ctr">
              <a:buNone/>
            </a:pPr>
            <a:r>
              <a:rPr lang="ru-RU" sz="2000" dirty="0" smtClean="0">
                <a:effectLst/>
              </a:rPr>
              <a:t>У </a:t>
            </a:r>
            <a:r>
              <a:rPr lang="ru-RU" sz="2000" dirty="0">
                <a:effectLst/>
              </a:rPr>
              <a:t>1933–1939 роках з </a:t>
            </a:r>
            <a:r>
              <a:rPr lang="ru-RU" sz="2000" dirty="0" err="1">
                <a:effectLst/>
              </a:rPr>
              <a:t>Німеччини</a:t>
            </a:r>
            <a:r>
              <a:rPr lang="ru-RU" sz="2000" dirty="0">
                <a:effectLst/>
              </a:rPr>
              <a:t> та </a:t>
            </a:r>
            <a:r>
              <a:rPr lang="ru-RU" sz="2000" dirty="0" err="1">
                <a:effectLst/>
              </a:rPr>
              <a:t>Австрії</a:t>
            </a:r>
            <a:r>
              <a:rPr lang="ru-RU" sz="2000" dirty="0">
                <a:effectLst/>
              </a:rPr>
              <a:t> втекло 330 000 </a:t>
            </a:r>
            <a:r>
              <a:rPr lang="ru-RU" sz="2000" dirty="0" err="1">
                <a:effectLst/>
              </a:rPr>
              <a:t>євреїв</a:t>
            </a:r>
            <a:r>
              <a:rPr lang="ru-RU" sz="2000" dirty="0">
                <a:effectLst/>
              </a:rPr>
              <a:t>. </a:t>
            </a:r>
            <a:r>
              <a:rPr lang="ru-RU" sz="2000" dirty="0" err="1">
                <a:effectLst/>
              </a:rPr>
              <a:t>Близько</a:t>
            </a:r>
            <a:r>
              <a:rPr lang="ru-RU" sz="2000" dirty="0">
                <a:effectLst/>
              </a:rPr>
              <a:t> 110 000 </a:t>
            </a:r>
            <a:r>
              <a:rPr lang="ru-RU" sz="2000" dirty="0" err="1">
                <a:effectLst/>
              </a:rPr>
              <a:t>єврейських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біженців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вирвались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із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Німеччини</a:t>
            </a:r>
            <a:r>
              <a:rPr lang="ru-RU" sz="2000" dirty="0">
                <a:effectLst/>
              </a:rPr>
              <a:t> та </a:t>
            </a:r>
            <a:r>
              <a:rPr lang="ru-RU" sz="2000" dirty="0" err="1">
                <a:effectLst/>
              </a:rPr>
              <a:t>Австрії</a:t>
            </a:r>
            <a:r>
              <a:rPr lang="ru-RU" sz="2000" dirty="0">
                <a:effectLst/>
              </a:rPr>
              <a:t> в </a:t>
            </a:r>
            <a:r>
              <a:rPr lang="ru-RU" sz="2000" dirty="0" err="1">
                <a:effectLst/>
              </a:rPr>
              <a:t>сусідні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країни</a:t>
            </a:r>
            <a:r>
              <a:rPr lang="ru-RU" sz="2000" dirty="0">
                <a:effectLst/>
              </a:rPr>
              <a:t>, але </a:t>
            </a:r>
            <a:r>
              <a:rPr lang="ru-RU" sz="2000" dirty="0" err="1">
                <a:effectLst/>
              </a:rPr>
              <a:t>піддавалися</a:t>
            </a:r>
            <a:r>
              <a:rPr lang="ru-RU" sz="2000" dirty="0">
                <a:effectLst/>
              </a:rPr>
              <a:t> </a:t>
            </a:r>
            <a:r>
              <a:rPr lang="uk-UA" sz="2000" dirty="0" smtClean="0">
                <a:effectLst/>
              </a:rPr>
              <a:t>переслідуванням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>
                <a:effectLst/>
              </a:rPr>
              <a:t>вже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під</a:t>
            </a:r>
            <a:r>
              <a:rPr lang="ru-RU" sz="2000" dirty="0">
                <a:effectLst/>
              </a:rPr>
              <a:t> час </a:t>
            </a:r>
            <a:r>
              <a:rPr lang="ru-RU" sz="2000" dirty="0" err="1">
                <a:effectLst/>
              </a:rPr>
              <a:t>війни</a:t>
            </a:r>
            <a:r>
              <a:rPr lang="ru-RU" sz="2000" dirty="0">
                <a:effectLst/>
              </a:rPr>
              <a:t>.</a:t>
            </a:r>
          </a:p>
          <a:p>
            <a:pPr algn="ctr"/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67056"/>
            <a:ext cx="5616624" cy="3650806"/>
          </a:xfrm>
          <a:prstGeom prst="rect">
            <a:avLst/>
          </a:prstGeom>
          <a:ln w="88900" cap="sq" cmpd="thickThin">
            <a:solidFill>
              <a:schemeClr val="tx1">
                <a:lumMod val="9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88224" y="4771531"/>
            <a:ext cx="2555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Погроми на </a:t>
            </a:r>
            <a:r>
              <a:rPr lang="ru-RU" dirty="0" err="1" smtClean="0"/>
              <a:t>вулицях</a:t>
            </a:r>
            <a:r>
              <a:rPr lang="ru-RU" dirty="0" smtClean="0"/>
              <a:t> </a:t>
            </a:r>
            <a:r>
              <a:rPr lang="ru-RU" dirty="0" err="1" smtClean="0"/>
              <a:t>Кришталевої</a:t>
            </a:r>
            <a:r>
              <a:rPr lang="ru-RU" dirty="0" smtClean="0"/>
              <a:t> н</a:t>
            </a:r>
            <a:r>
              <a:rPr lang="uk-UA" dirty="0" smtClean="0"/>
              <a:t>очі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64007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2520280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uk-UA" sz="1800" dirty="0" smtClean="0">
                <a:effectLst/>
              </a:rPr>
              <a:t>З початком Другої світової війни нацисти захопили країни та області з місцями компактного проживання єврейського </a:t>
            </a:r>
            <a:r>
              <a:rPr lang="uk-UA" sz="1800" dirty="0" err="1" smtClean="0">
                <a:effectLst/>
              </a:rPr>
              <a:t>населенн</a:t>
            </a:r>
            <a:r>
              <a:rPr lang="uk-UA" sz="1800" dirty="0" smtClean="0">
                <a:effectLst/>
              </a:rPr>
              <a:t>я — Польщу, Прибалтику, Україну, Білорусію.</a:t>
            </a:r>
          </a:p>
          <a:p>
            <a:pPr marL="18288" indent="0" algn="ctr">
              <a:buNone/>
            </a:pPr>
            <a:r>
              <a:rPr lang="uk-UA" sz="1800" dirty="0" smtClean="0">
                <a:effectLst/>
              </a:rPr>
              <a:t>У великих містах створювались єврейські гетто, куди </a:t>
            </a:r>
            <a:r>
              <a:rPr lang="uk-UA" sz="1800" dirty="0" err="1" smtClean="0">
                <a:effectLst/>
              </a:rPr>
              <a:t>зганялося</a:t>
            </a:r>
            <a:r>
              <a:rPr lang="uk-UA" sz="1800" dirty="0" smtClean="0">
                <a:effectLst/>
              </a:rPr>
              <a:t> все єврейське населення міста і околиць. Найбільше гетто було створено </a:t>
            </a:r>
            <a:r>
              <a:rPr lang="uk-UA" sz="1800" dirty="0" err="1" smtClean="0">
                <a:effectLst/>
              </a:rPr>
              <a:t>у Варшаві</a:t>
            </a:r>
            <a:r>
              <a:rPr lang="uk-UA" sz="1800" dirty="0" smtClean="0">
                <a:effectLst/>
              </a:rPr>
              <a:t> — у ньому містилося до 480 000 євреїв.</a:t>
            </a:r>
          </a:p>
          <a:p>
            <a:pPr marL="18288" indent="0" algn="ctr">
              <a:buNone/>
            </a:pPr>
            <a:r>
              <a:rPr lang="uk-UA" sz="1800" dirty="0" smtClean="0">
                <a:effectLst/>
              </a:rPr>
              <a:t>На території СРСР найбільшими гетто були Львівське гетто (409 тисяч чоловік) і Мінське гетто (близько 100 тисяч чоловік</a:t>
            </a:r>
            <a:r>
              <a:rPr lang="ru-RU" sz="1800" dirty="0" smtClean="0">
                <a:effectLst/>
              </a:rPr>
              <a:t>)</a:t>
            </a:r>
            <a:endParaRPr lang="ru-RU" sz="1800" dirty="0">
              <a:effectLst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72548"/>
          </a:xfrm>
        </p:spPr>
        <p:txBody>
          <a:bodyPr/>
          <a:lstStyle/>
          <a:p>
            <a:pPr algn="ctr"/>
            <a:r>
              <a:rPr lang="uk-UA" sz="4000" dirty="0" smtClean="0"/>
              <a:t>Становище євреїв під час війни.</a:t>
            </a:r>
            <a:br>
              <a:rPr lang="uk-UA" sz="4000" dirty="0" smtClean="0"/>
            </a:br>
            <a:r>
              <a:rPr lang="uk-UA" sz="4000" dirty="0" smtClean="0"/>
              <a:t>Гетто</a:t>
            </a:r>
            <a:endParaRPr lang="ru-RU" sz="4000" dirty="0"/>
          </a:p>
        </p:txBody>
      </p:sp>
      <p:pic>
        <p:nvPicPr>
          <p:cNvPr id="3074" name="Picture 2" descr="http://upload.wikimedia.org/wikipedia/commons/7/7b/Bundesarchiv_N_1576_Bild-006%2C_Minsk%2C_Ju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940" y="3737012"/>
            <a:ext cx="4536504" cy="2897693"/>
          </a:xfrm>
          <a:prstGeom prst="rect">
            <a:avLst/>
          </a:prstGeom>
          <a:ln w="88900" cap="sq" cmpd="thickThin">
            <a:solidFill>
              <a:schemeClr val="tx1">
                <a:lumMod val="9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988374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Колона </a:t>
            </a:r>
            <a:r>
              <a:rPr lang="ru-RU" dirty="0" err="1"/>
              <a:t>в'язнів</a:t>
            </a:r>
            <a:r>
              <a:rPr lang="ru-RU" dirty="0"/>
              <a:t> </a:t>
            </a:r>
            <a:r>
              <a:rPr lang="ru-RU" dirty="0" err="1"/>
              <a:t>мінського</a:t>
            </a:r>
            <a:r>
              <a:rPr lang="ru-RU" dirty="0"/>
              <a:t> гетто на </a:t>
            </a:r>
            <a:r>
              <a:rPr lang="ru-RU" dirty="0" err="1" smtClean="0"/>
              <a:t>вулиці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31446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5004611"/>
            <a:ext cx="9120867" cy="1728192"/>
          </a:xfrm>
        </p:spPr>
        <p:txBody>
          <a:bodyPr>
            <a:noAutofit/>
          </a:bodyPr>
          <a:lstStyle/>
          <a:p>
            <a:pPr marL="18288" indent="0" algn="ctr">
              <a:buNone/>
            </a:pPr>
            <a:r>
              <a:rPr lang="ru-RU" sz="2000" dirty="0" err="1">
                <a:effectLst/>
              </a:rPr>
              <a:t>Єврейське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населення</a:t>
            </a:r>
            <a:r>
              <a:rPr lang="ru-RU" sz="2000" dirty="0">
                <a:effectLst/>
              </a:rPr>
              <a:t> СРСР </a:t>
            </a:r>
            <a:r>
              <a:rPr lang="ru-RU" sz="2000" dirty="0" err="1">
                <a:effectLst/>
              </a:rPr>
              <a:t>знищувалося</a:t>
            </a:r>
            <a:r>
              <a:rPr lang="ru-RU" sz="2000" dirty="0">
                <a:effectLst/>
              </a:rPr>
              <a:t>, як правило, </a:t>
            </a:r>
            <a:r>
              <a:rPr lang="ru-RU" sz="2000" dirty="0" err="1">
                <a:effectLst/>
              </a:rPr>
              <a:t>безпосередньо</a:t>
            </a:r>
            <a:r>
              <a:rPr lang="ru-RU" sz="2000" dirty="0">
                <a:effectLst/>
              </a:rPr>
              <a:t> в </a:t>
            </a:r>
            <a:r>
              <a:rPr lang="ru-RU" sz="2000" dirty="0" err="1">
                <a:effectLst/>
              </a:rPr>
              <a:t>місцях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його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проживання</a:t>
            </a:r>
            <a:r>
              <a:rPr lang="ru-RU" sz="2000" dirty="0">
                <a:effectLst/>
              </a:rPr>
              <a:t> </a:t>
            </a:r>
            <a:r>
              <a:rPr lang="ru-RU" sz="2000" dirty="0" smtClean="0">
                <a:effectLst/>
              </a:rPr>
              <a:t>. По </a:t>
            </a:r>
            <a:r>
              <a:rPr lang="ru-RU" sz="2000" dirty="0" err="1">
                <a:effectLst/>
              </a:rPr>
              <a:t>всій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Прибалтиці</a:t>
            </a:r>
            <a:r>
              <a:rPr lang="ru-RU" sz="2000" dirty="0">
                <a:effectLst/>
              </a:rPr>
              <a:t>, </a:t>
            </a:r>
            <a:r>
              <a:rPr lang="ru-RU" sz="2000" dirty="0" err="1">
                <a:effectLst/>
              </a:rPr>
              <a:t>Україні</a:t>
            </a:r>
            <a:r>
              <a:rPr lang="ru-RU" sz="2000" dirty="0">
                <a:effectLst/>
              </a:rPr>
              <a:t>, </a:t>
            </a:r>
            <a:r>
              <a:rPr lang="ru-RU" sz="2000" dirty="0" err="1">
                <a:effectLst/>
              </a:rPr>
              <a:t>Білорусі</a:t>
            </a:r>
            <a:r>
              <a:rPr lang="ru-RU" sz="2000" dirty="0" smtClean="0">
                <a:effectLst/>
              </a:rPr>
              <a:t>, </a:t>
            </a:r>
            <a:r>
              <a:rPr lang="ru-RU" sz="2000" dirty="0" err="1" smtClean="0">
                <a:effectLst/>
              </a:rPr>
              <a:t>Польщі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>
                <a:effectLst/>
              </a:rPr>
              <a:t>майже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біля</a:t>
            </a:r>
            <a:r>
              <a:rPr lang="ru-RU" sz="2000" dirty="0">
                <a:effectLst/>
              </a:rPr>
              <a:t> кожного невеликого </a:t>
            </a:r>
            <a:r>
              <a:rPr lang="ru-RU" sz="2000" dirty="0" err="1">
                <a:effectLst/>
              </a:rPr>
              <a:t>міста</a:t>
            </a:r>
            <a:r>
              <a:rPr lang="ru-RU" sz="2000" dirty="0">
                <a:effectLst/>
              </a:rPr>
              <a:t>, </a:t>
            </a:r>
            <a:r>
              <a:rPr lang="ru-RU" sz="2000" dirty="0" err="1" smtClean="0">
                <a:effectLst/>
              </a:rPr>
              <a:t>знаходяться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>
                <a:effectLst/>
              </a:rPr>
              <a:t>«</a:t>
            </a:r>
            <a:r>
              <a:rPr lang="ru-RU" sz="2000" dirty="0" err="1">
                <a:effectLst/>
              </a:rPr>
              <a:t>ями</a:t>
            </a:r>
            <a:r>
              <a:rPr lang="ru-RU" sz="2000" dirty="0">
                <a:effectLst/>
              </a:rPr>
              <a:t>» — яри, </a:t>
            </a:r>
            <a:r>
              <a:rPr lang="ru-RU" sz="2000" dirty="0" err="1">
                <a:effectLst/>
              </a:rPr>
              <a:t>куди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зганяли</a:t>
            </a:r>
            <a:r>
              <a:rPr lang="ru-RU" sz="2000" dirty="0">
                <a:effectLst/>
              </a:rPr>
              <a:t> і </a:t>
            </a:r>
            <a:r>
              <a:rPr lang="ru-RU" sz="2000" dirty="0" err="1">
                <a:effectLst/>
              </a:rPr>
              <a:t>розстрілювали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чоловіків</a:t>
            </a:r>
            <a:r>
              <a:rPr lang="ru-RU" sz="2000" dirty="0">
                <a:effectLst/>
              </a:rPr>
              <a:t>, </a:t>
            </a:r>
            <a:r>
              <a:rPr lang="ru-RU" sz="2000" dirty="0" err="1">
                <a:effectLst/>
              </a:rPr>
              <a:t>жінок</a:t>
            </a:r>
            <a:r>
              <a:rPr lang="ru-RU" sz="2000" dirty="0">
                <a:effectLst/>
              </a:rPr>
              <a:t>, </a:t>
            </a:r>
            <a:r>
              <a:rPr lang="ru-RU" sz="2000" dirty="0" err="1">
                <a:effectLst/>
              </a:rPr>
              <a:t>дітей</a:t>
            </a:r>
            <a:r>
              <a:rPr lang="ru-RU" sz="2000" dirty="0" smtClean="0">
                <a:effectLst/>
              </a:rPr>
              <a:t>.</a:t>
            </a:r>
            <a:endParaRPr lang="ru-RU" sz="2000" dirty="0">
              <a:effectLst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6632"/>
            <a:ext cx="8820472" cy="908720"/>
          </a:xfrm>
        </p:spPr>
        <p:txBody>
          <a:bodyPr/>
          <a:lstStyle/>
          <a:p>
            <a:pPr algn="ctr"/>
            <a:r>
              <a:rPr lang="uk-UA" sz="6600" dirty="0" smtClean="0"/>
              <a:t>Масові</a:t>
            </a:r>
            <a:r>
              <a:rPr lang="uk-UA" sz="6000" dirty="0" smtClean="0"/>
              <a:t> розстріли</a:t>
            </a:r>
            <a:endParaRPr lang="ru-RU" sz="6000" dirty="0"/>
          </a:p>
        </p:txBody>
      </p:sp>
      <p:pic>
        <p:nvPicPr>
          <p:cNvPr id="4098" name="Picture 2" descr="Файл:Stroop Report - Warsaw Ghetto Uprising 0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57489"/>
            <a:ext cx="5328592" cy="3783300"/>
          </a:xfrm>
          <a:prstGeom prst="rect">
            <a:avLst/>
          </a:prstGeom>
          <a:ln w="88900" cap="sq" cmpd="thickThin">
            <a:solidFill>
              <a:schemeClr val="tx1">
                <a:lumMod val="9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32240" y="4394458"/>
            <a:ext cx="241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Заручники Варшавського гетто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0400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366" y="980728"/>
            <a:ext cx="9144000" cy="3153543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2000" dirty="0" smtClean="0">
                <a:effectLst/>
              </a:rPr>
              <a:t>На</a:t>
            </a:r>
            <a:r>
              <a:rPr lang="ru-RU" sz="2000" dirty="0">
                <a:effectLst/>
              </a:rPr>
              <a:t> </a:t>
            </a:r>
            <a:r>
              <a:rPr lang="ru-RU" sz="2000" dirty="0" err="1">
                <a:effectLst/>
              </a:rPr>
              <a:t>Західній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Україні</a:t>
            </a:r>
            <a:r>
              <a:rPr lang="ru-RU" sz="2000" dirty="0">
                <a:effectLst/>
              </a:rPr>
              <a:t> </a:t>
            </a:r>
            <a:r>
              <a:rPr lang="ru-RU" sz="2000" dirty="0" err="1">
                <a:effectLst/>
              </a:rPr>
              <a:t>німці</a:t>
            </a:r>
            <a:r>
              <a:rPr lang="ru-RU" sz="2000" dirty="0">
                <a:effectLst/>
              </a:rPr>
              <a:t> і </a:t>
            </a:r>
            <a:r>
              <a:rPr lang="ru-RU" sz="2000" dirty="0" err="1">
                <a:effectLst/>
              </a:rPr>
              <a:t>місцеве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населення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влаштували</a:t>
            </a:r>
            <a:r>
              <a:rPr lang="ru-RU" sz="2000" dirty="0">
                <a:effectLst/>
              </a:rPr>
              <a:t> погроми </a:t>
            </a:r>
            <a:r>
              <a:rPr lang="ru-RU" sz="2000" dirty="0" err="1">
                <a:effectLst/>
              </a:rPr>
              <a:t>вже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наприкінці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червня</a:t>
            </a:r>
            <a:r>
              <a:rPr lang="ru-RU" sz="2000" dirty="0">
                <a:effectLst/>
              </a:rPr>
              <a:t> — початку </a:t>
            </a:r>
            <a:r>
              <a:rPr lang="ru-RU" sz="2000" dirty="0" err="1">
                <a:effectLst/>
              </a:rPr>
              <a:t>липня</a:t>
            </a:r>
            <a:r>
              <a:rPr lang="ru-RU" sz="2000" dirty="0">
                <a:effectLst/>
              </a:rPr>
              <a:t> 1941 р. У </a:t>
            </a:r>
            <a:r>
              <a:rPr lang="ru-RU" sz="2000" dirty="0" err="1" smtClean="0">
                <a:effectLst/>
              </a:rPr>
              <a:t>Львові</a:t>
            </a:r>
            <a:r>
              <a:rPr lang="ru-RU" sz="2000" dirty="0">
                <a:effectLst/>
              </a:rPr>
              <a:t> 30 </a:t>
            </a:r>
            <a:r>
              <a:rPr lang="ru-RU" sz="2000" dirty="0" err="1">
                <a:effectLst/>
              </a:rPr>
              <a:t>червня</a:t>
            </a:r>
            <a:r>
              <a:rPr lang="ru-RU" sz="2000" dirty="0">
                <a:effectLst/>
              </a:rPr>
              <a:t> — 3 </a:t>
            </a:r>
            <a:r>
              <a:rPr lang="ru-RU" sz="2000" dirty="0" err="1">
                <a:effectLst/>
              </a:rPr>
              <a:t>липня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було</a:t>
            </a:r>
            <a:r>
              <a:rPr lang="ru-RU" sz="2000" dirty="0">
                <a:effectLst/>
              </a:rPr>
              <a:t> вбито </a:t>
            </a:r>
            <a:r>
              <a:rPr lang="ru-RU" sz="2000" dirty="0" err="1">
                <a:effectLst/>
              </a:rPr>
              <a:t>чотири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тисячі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євреїв</a:t>
            </a:r>
            <a:r>
              <a:rPr lang="ru-RU" sz="2000" dirty="0">
                <a:effectLst/>
              </a:rPr>
              <a:t>, а 25-27 </a:t>
            </a:r>
            <a:r>
              <a:rPr lang="ru-RU" sz="2000" dirty="0" err="1">
                <a:effectLst/>
              </a:rPr>
              <a:t>липня</a:t>
            </a:r>
            <a:r>
              <a:rPr lang="ru-RU" sz="2000" dirty="0">
                <a:effectLst/>
              </a:rPr>
              <a:t> — </a:t>
            </a:r>
            <a:r>
              <a:rPr lang="ru-RU" sz="2000" dirty="0" err="1">
                <a:effectLst/>
              </a:rPr>
              <a:t>близько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двох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тисяч</a:t>
            </a:r>
            <a:r>
              <a:rPr lang="ru-RU" sz="2000" dirty="0">
                <a:effectLst/>
              </a:rPr>
              <a:t>. Через </a:t>
            </a:r>
            <a:r>
              <a:rPr lang="ru-RU" sz="2000" dirty="0" err="1">
                <a:effectLst/>
              </a:rPr>
              <a:t>кілька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днів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після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захоплення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німцями</a:t>
            </a:r>
            <a:r>
              <a:rPr lang="ru-RU" sz="2000" dirty="0">
                <a:effectLst/>
              </a:rPr>
              <a:t> </a:t>
            </a:r>
            <a:r>
              <a:rPr lang="ru-RU" sz="2000" dirty="0" err="1">
                <a:effectLst/>
              </a:rPr>
              <a:t>Луцьку</a:t>
            </a:r>
            <a:r>
              <a:rPr lang="ru-RU" sz="2000" dirty="0">
                <a:effectLst/>
              </a:rPr>
              <a:t> там </a:t>
            </a:r>
            <a:r>
              <a:rPr lang="ru-RU" sz="2000" dirty="0" err="1">
                <a:effectLst/>
              </a:rPr>
              <a:t>було</a:t>
            </a:r>
            <a:r>
              <a:rPr lang="ru-RU" sz="2000" dirty="0">
                <a:effectLst/>
              </a:rPr>
              <a:t> вбито </a:t>
            </a:r>
            <a:r>
              <a:rPr lang="ru-RU" sz="2000" dirty="0" err="1">
                <a:effectLst/>
              </a:rPr>
              <a:t>дві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тисячі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євреїв</a:t>
            </a:r>
            <a:r>
              <a:rPr lang="ru-RU" sz="2000" dirty="0">
                <a:effectLst/>
              </a:rPr>
              <a:t>; з </a:t>
            </a:r>
            <a:r>
              <a:rPr lang="ru-RU" sz="2000" dirty="0" err="1">
                <a:effectLst/>
              </a:rPr>
              <a:t>двадцяти</a:t>
            </a:r>
            <a:r>
              <a:rPr lang="ru-RU" sz="2000" dirty="0">
                <a:effectLst/>
              </a:rPr>
              <a:t> семи </a:t>
            </a:r>
            <a:r>
              <a:rPr lang="ru-RU" sz="2000" dirty="0" err="1">
                <a:effectLst/>
              </a:rPr>
              <a:t>тисяч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євреїв</a:t>
            </a:r>
            <a:r>
              <a:rPr lang="ru-RU" sz="2000" dirty="0">
                <a:effectLst/>
              </a:rPr>
              <a:t> </a:t>
            </a:r>
            <a:r>
              <a:rPr lang="ru-RU" sz="2000" dirty="0" err="1" smtClean="0">
                <a:effectLst/>
              </a:rPr>
              <a:t>Рівного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 err="1" smtClean="0">
                <a:effectLst/>
              </a:rPr>
              <a:t>двадцять</a:t>
            </a:r>
            <a:r>
              <a:rPr lang="ru-RU" sz="2000" dirty="0" smtClean="0">
                <a:effectLst/>
              </a:rPr>
              <a:t> </a:t>
            </a:r>
            <a:r>
              <a:rPr lang="ru-RU" sz="2000" dirty="0">
                <a:effectLst/>
              </a:rPr>
              <a:t>одна </a:t>
            </a:r>
            <a:r>
              <a:rPr lang="ru-RU" sz="2000" dirty="0" err="1">
                <a:effectLst/>
              </a:rPr>
              <a:t>тисяча</a:t>
            </a:r>
            <a:r>
              <a:rPr lang="ru-RU" sz="2000" dirty="0">
                <a:effectLst/>
              </a:rPr>
              <a:t> </a:t>
            </a:r>
            <a:r>
              <a:rPr lang="ru-RU" sz="2000" dirty="0" err="1">
                <a:effectLst/>
              </a:rPr>
              <a:t>була</a:t>
            </a:r>
            <a:r>
              <a:rPr lang="ru-RU" sz="2000" dirty="0">
                <a:effectLst/>
              </a:rPr>
              <a:t> вбита в </a:t>
            </a:r>
            <a:r>
              <a:rPr lang="ru-RU" sz="2000" dirty="0" err="1">
                <a:effectLst/>
              </a:rPr>
              <a:t>листопаді</a:t>
            </a:r>
            <a:r>
              <a:rPr lang="ru-RU" sz="2000" dirty="0">
                <a:effectLst/>
              </a:rPr>
              <a:t> 1941 р</a:t>
            </a:r>
            <a:r>
              <a:rPr lang="ru-RU" sz="2000" dirty="0" smtClean="0">
                <a:effectLst/>
              </a:rPr>
              <a:t>.</a:t>
            </a:r>
            <a:endParaRPr lang="ru-RU" sz="2000" dirty="0">
              <a:effectLst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60684" y="332656"/>
            <a:ext cx="8964488" cy="1152128"/>
          </a:xfrm>
        </p:spPr>
        <p:txBody>
          <a:bodyPr/>
          <a:lstStyle/>
          <a:p>
            <a:pPr marL="18288" algn="ctr"/>
            <a:r>
              <a:rPr lang="uk-UA" sz="4800" dirty="0"/>
              <a:t>Знищення євреїв </a:t>
            </a:r>
            <a:r>
              <a:rPr lang="uk-UA" sz="4800" dirty="0" smtClean="0"/>
              <a:t/>
            </a:r>
            <a:br>
              <a:rPr lang="uk-UA" sz="4800" dirty="0" smtClean="0"/>
            </a:br>
            <a:r>
              <a:rPr lang="uk-UA" sz="4800" dirty="0" smtClean="0"/>
              <a:t>на </a:t>
            </a:r>
            <a:r>
              <a:rPr lang="uk-UA" sz="4800" dirty="0"/>
              <a:t>українських </a:t>
            </a:r>
            <a:r>
              <a:rPr lang="uk-UA" sz="4800" dirty="0" smtClean="0"/>
              <a:t>землях</a:t>
            </a:r>
            <a:endParaRPr lang="uk-UA" sz="4800" dirty="0"/>
          </a:p>
        </p:txBody>
      </p:sp>
      <p:pic>
        <p:nvPicPr>
          <p:cNvPr id="6146" name="Picture 2" descr="Файл:Kiev Jew Killings in Ivangorod (194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1" b="34462"/>
          <a:stretch/>
        </p:blipFill>
        <p:spPr bwMode="auto">
          <a:xfrm>
            <a:off x="179512" y="3867930"/>
            <a:ext cx="6696744" cy="2626723"/>
          </a:xfrm>
          <a:prstGeom prst="rect">
            <a:avLst/>
          </a:prstGeom>
          <a:ln w="88900" cap="sq" cmpd="thickThin">
            <a:solidFill>
              <a:schemeClr val="tx1">
                <a:lumMod val="9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26264" y="5294324"/>
            <a:ext cx="1944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Розстріл</a:t>
            </a:r>
            <a:r>
              <a:rPr lang="ru-RU" dirty="0"/>
              <a:t> </a:t>
            </a:r>
            <a:r>
              <a:rPr lang="ru-RU" dirty="0" err="1"/>
              <a:t>євреїв</a:t>
            </a:r>
            <a:r>
              <a:rPr lang="ru-RU" dirty="0"/>
              <a:t> </a:t>
            </a:r>
            <a:r>
              <a:rPr lang="ru-RU" dirty="0" smtClean="0"/>
              <a:t>нацистами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/>
              <a:t>Києвом</a:t>
            </a:r>
            <a:r>
              <a:rPr lang="ru-RU" dirty="0"/>
              <a:t>. </a:t>
            </a:r>
            <a:r>
              <a:rPr lang="ru-RU" dirty="0" err="1"/>
              <a:t>Україна</a:t>
            </a:r>
            <a:r>
              <a:rPr lang="ru-RU" dirty="0"/>
              <a:t>. </a:t>
            </a:r>
            <a:r>
              <a:rPr lang="ru-RU" dirty="0" smtClean="0"/>
              <a:t>1942 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46370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256</TotalTime>
  <Words>327</Words>
  <Application>Microsoft Office PowerPoint</Application>
  <PresentationFormat>Экран (4:3)</PresentationFormat>
  <Paragraphs>90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Базовая</vt:lpstr>
      <vt:lpstr>Голокост</vt:lpstr>
      <vt:lpstr>Зміст</vt:lpstr>
      <vt:lpstr>Голокост </vt:lpstr>
      <vt:lpstr>Періодизація голокосту</vt:lpstr>
      <vt:lpstr>Становище євреїв у Німеччині  напередодні Другої світової війни</vt:lpstr>
      <vt:lpstr>Презентация PowerPoint</vt:lpstr>
      <vt:lpstr>Становище євреїв під час війни. Гетто</vt:lpstr>
      <vt:lpstr>Масові розстріли</vt:lpstr>
      <vt:lpstr>Знищення євреїв  на українських землях</vt:lpstr>
      <vt:lpstr>Презентация PowerPoint</vt:lpstr>
      <vt:lpstr>Презентация PowerPoint</vt:lpstr>
      <vt:lpstr>Кінець війни</vt:lpstr>
      <vt:lpstr>Презентация PowerPoint</vt:lpstr>
      <vt:lpstr>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Голокост в Україні</dc:title>
  <dc:creator>Aleksandra</dc:creator>
  <cp:lastModifiedBy>Maksim Kitskaylo</cp:lastModifiedBy>
  <cp:revision>28</cp:revision>
  <dcterms:created xsi:type="dcterms:W3CDTF">2014-10-04T15:34:59Z</dcterms:created>
  <dcterms:modified xsi:type="dcterms:W3CDTF">2015-08-11T15:29:23Z</dcterms:modified>
</cp:coreProperties>
</file>